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4" r:id="rId2"/>
  </p:sldMasterIdLst>
  <p:notesMasterIdLst>
    <p:notesMasterId r:id="rId26"/>
  </p:notesMasterIdLst>
  <p:handoutMasterIdLst>
    <p:handoutMasterId r:id="rId27"/>
  </p:handoutMasterIdLst>
  <p:sldIdLst>
    <p:sldId id="24732" r:id="rId3"/>
    <p:sldId id="11099537" r:id="rId4"/>
    <p:sldId id="11099469" r:id="rId5"/>
    <p:sldId id="11099540" r:id="rId6"/>
    <p:sldId id="11099443" r:id="rId7"/>
    <p:sldId id="11099468" r:id="rId8"/>
    <p:sldId id="11099522" r:id="rId9"/>
    <p:sldId id="11099523" r:id="rId10"/>
    <p:sldId id="11099524" r:id="rId11"/>
    <p:sldId id="11099525" r:id="rId12"/>
    <p:sldId id="11099526" r:id="rId13"/>
    <p:sldId id="11099527" r:id="rId14"/>
    <p:sldId id="11099528" r:id="rId15"/>
    <p:sldId id="11099529" r:id="rId16"/>
    <p:sldId id="11099539" r:id="rId17"/>
    <p:sldId id="11099531" r:id="rId18"/>
    <p:sldId id="11099534" r:id="rId19"/>
    <p:sldId id="11099536" r:id="rId20"/>
    <p:sldId id="11099532" r:id="rId21"/>
    <p:sldId id="11099535" r:id="rId22"/>
    <p:sldId id="11099541" r:id="rId23"/>
    <p:sldId id="11099538" r:id="rId24"/>
    <p:sldId id="11099439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uangzhi" initials="h" lastIdx="1" clrIdx="0"/>
  <p:cmAuthor id="1" name="郑灿凯" initials="z" lastIdx="3" clrIdx="0"/>
  <p:cmAuthor id="2" name="chang cheng" initials="c" lastIdx="1" clrIdx="0"/>
  <p:cmAuthor id="3" name="杨洪志" initials="杨" lastIdx="0" clrIdx="1"/>
  <p:cmAuthor id="4" name="张馨" initials="张" lastIdx="1" clrIdx="1"/>
  <p:cmAuthor id="5" name="王颂夏" initials="王" lastIdx="2" clrIdx="2"/>
  <p:cmAuthor id="6" name="英东项目部" initials="英" lastIdx="1" clrIdx="0"/>
  <p:cmAuthor id="7" name="admin" initials="a" lastIdx="1" clrIdx="4"/>
  <p:cmAuthor id="8" name="liuxiaobo" initials="l" lastIdx="1" clrIdx="5"/>
  <p:cmAuthor id="9" name="DT" initials="D" lastIdx="1" clrIdx="3"/>
  <p:cmAuthor id="10" name="Rzs0830" initials="R" lastIdx="2" clrIdx="4"/>
  <p:cmAuthor id="11" name="CNPC" initials="C" lastIdx="2" clrIdx="0"/>
  <p:cmAuthor id="12" name="K" initials="K" lastIdx="1" clrIdx="11"/>
  <p:cmAuthor id="13" name="Wu Kunyu" initials="WK" lastIdx="1" clrIdx="12"/>
  <p:cmAuthor id="14" name="dwzx" initials="d" lastIdx="1" clrIdx="13"/>
  <p:cmAuthor id="15" name="dht" initials="d" lastIdx="1" clrIdx="0"/>
  <p:cmAuthor id="16" name="陈 朔" initials="陈" lastIdx="3" clrIdx="0"/>
  <p:cmAuthor id="17" name="何炳彦" initials="何" lastIdx="1" clrIdx="0"/>
  <p:cmAuthor id="18" name="FFS" initials="F" lastIdx="1" clrIdx="2"/>
  <p:cmAuthor id="19" name="HP" initials="H" lastIdx="1" clrIdx="17"/>
  <p:cmAuthor id="20" name="Lai chun" initials="L" lastIdx="1" clrIdx="0"/>
  <p:cmAuthor id="21" name="len" initials="l" lastIdx="1" clrIdx="0"/>
  <p:cmAuthor id="22" name="邵克拉" initials="邵" lastIdx="1" clrIdx="0"/>
  <p:cmAuthor id="2000" name="刘熹_E7Jj2QVv" initials="authorId_428306194" lastIdx="0" clrIdx="0"/>
  <p:cmAuthor id="2001" name="36094" initials="3" lastIdx="1" clrIdx="5"/>
  <p:cmAuthor id="23" name="xb21cn" initials="x" lastIdx="0" clrIdx="0"/>
  <p:cmAuthor id="2002" name="张 亚东" initials="张" lastIdx="1" clrIdx="12"/>
  <p:cmAuthor id="24" name="严兰兰" initials="严" lastIdx="1" clrIdx="0"/>
  <p:cmAuthor id="2003" name="123" initials="1" lastIdx="1" clrIdx="36"/>
  <p:cmAuthor id="25" name="Administrator" initials="A" lastIdx="1" clrIdx="1"/>
  <p:cmAuthor id="26" name="LCLCOM" initials="L" lastIdx="1" clrIdx="25"/>
  <p:cmAuthor id="27" name="钟 连彬" initials="钟" lastIdx="2" clrIdx="14"/>
  <p:cmAuthor id="28" name="未知用户4" initials="未" lastIdx="1" clrIdx="0"/>
  <p:cmAuthor id="29" name="zj" initials="z" lastIdx="5" clrIdx="0"/>
  <p:cmAuthor id="30" name="未知用户2" initials="未" lastIdx="6" clrIdx="1"/>
  <p:cmAuthor id="31" name="未知用户5" initials="未" lastIdx="0" clrIdx="1"/>
  <p:cmAuthor id="75" name="作者" initials="A" lastIdx="0" clrIdx="24"/>
  <p:cmAuthor id="32" name="Tiger" initials="T" lastIdx="1" clrIdx="35"/>
  <p:cmAuthor id="76" name="NTKO" initials="u" lastIdx="0" clrIdx="25"/>
  <p:cmAuthor id="77" name="石油勘探" initials="石油勘探" lastIdx="1" clrIdx="26"/>
  <p:cmAuthor id="34" name="lipm0306" initials="l" lastIdx="1" clrIdx="33"/>
  <p:cmAuthor id="78" name="BYD" initials="" lastIdx="0" clrIdx="29"/>
  <p:cmAuthor id="39" name="409922430@qq.com" initials="4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A61E8"/>
    <a:srgbClr val="E3E3E3"/>
    <a:srgbClr val="FFFFFF"/>
    <a:srgbClr val="F0F0F0"/>
    <a:srgbClr val="FFEDB3"/>
    <a:srgbClr val="FFC6C6"/>
    <a:srgbClr val="FFD961"/>
    <a:srgbClr val="0093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9" autoAdjust="0"/>
    <p:restoredTop sz="95072" autoAdjust="0"/>
  </p:normalViewPr>
  <p:slideViewPr>
    <p:cSldViewPr snapToGrid="0">
      <p:cViewPr varScale="1">
        <p:scale>
          <a:sx n="81" d="100"/>
          <a:sy n="81" d="100"/>
        </p:scale>
        <p:origin x="451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112" d="100"/>
          <a:sy n="112" d="100"/>
        </p:scale>
        <p:origin x="3210" y="12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008ED-3C40-4E42-A70B-4435EF4B27EF}" type="datetimeFigureOut">
              <a:rPr lang="zh-CN" altLang="en-US" smtClean="0"/>
              <a:t>2026/7/13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9B1D4-7605-45A2-9C8F-8FA1506BB0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1625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A1041-C397-4FDE-8849-23705D2F0E46}" type="datetimeFigureOut">
              <a:rPr lang="zh-CN" altLang="en-US" smtClean="0"/>
              <a:t>2026/7/13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078C0-47F5-42E9-B8E6-E868E83F64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407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078C0-47F5-42E9-B8E6-E868E83F642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824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BB037C-34EB-5C4C-99C8-E917F6FF0D6C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0095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3251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5350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7367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6076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0816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316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828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0423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92510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3392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3399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50688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9192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31814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16144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86553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3974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2248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51667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67142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3078C0-47F5-42E9-B8E6-E868E83F642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7827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5" Type="http://schemas.openxmlformats.org/officeDocument/2006/relationships/image" Target="NULL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11200172" y="146453"/>
            <a:ext cx="830594" cy="625809"/>
          </a:xfrm>
          <a:prstGeom prst="rect">
            <a:avLst/>
          </a:prstGeom>
        </p:spPr>
      </p:pic>
      <p:pic>
        <p:nvPicPr>
          <p:cNvPr id="10" name="图片 9" descr="徽标&#10;&#10;描述已自动生成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11269919" y="58904"/>
            <a:ext cx="670821" cy="771659"/>
          </a:xfrm>
          <a:prstGeom prst="rect">
            <a:avLst/>
          </a:prstGeom>
        </p:spPr>
      </p:pic>
      <p:cxnSp>
        <p:nvCxnSpPr>
          <p:cNvPr id="11" name="直线连接符 10"/>
          <p:cNvCxnSpPr/>
          <p:nvPr userDrawn="1"/>
        </p:nvCxnSpPr>
        <p:spPr>
          <a:xfrm>
            <a:off x="324438" y="734946"/>
            <a:ext cx="11604654" cy="0"/>
          </a:xfrm>
          <a:prstGeom prst="line">
            <a:avLst/>
          </a:prstGeom>
          <a:ln w="38100">
            <a:solidFill>
              <a:srgbClr val="0A61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灯片编号占位符 1"/>
          <p:cNvSpPr>
            <a:spLocks noGrp="1"/>
          </p:cNvSpPr>
          <p:nvPr userDrawn="1"/>
        </p:nvSpPr>
        <p:spPr>
          <a:xfrm>
            <a:off x="11475720" y="6451600"/>
            <a:ext cx="575945" cy="327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10D71F5F-8384-4BF3-9E98-67C980827A23}" type="slidenum">
              <a:rPr lang="en-US" altLang="zh-CN" sz="1335">
                <a:solidFill>
                  <a:srgbClr val="6DA1ED"/>
                </a:solidFill>
              </a:rPr>
              <a:t>‹#›</a:t>
            </a:fld>
            <a:endParaRPr lang="en-US" altLang="zh-CN" sz="1335">
              <a:solidFill>
                <a:srgbClr val="6DA1ED"/>
              </a:solidFill>
            </a:endParaRPr>
          </a:p>
        </p:txBody>
      </p:sp>
      <p:pic>
        <p:nvPicPr>
          <p:cNvPr id="7" name="图片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43"/>
          <a:stretch>
            <a:fillRect/>
          </a:stretch>
        </p:blipFill>
        <p:spPr bwMode="auto">
          <a:xfrm>
            <a:off x="126360" y="90999"/>
            <a:ext cx="575769" cy="572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37006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背景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背景图案&#10;&#10;描述已自动生成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-1" y="-10160"/>
            <a:ext cx="12192897" cy="68681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11200172" y="146453"/>
            <a:ext cx="830594" cy="625809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背景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背景图案&#10;&#10;描述已自动生成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-1" y="504"/>
            <a:ext cx="12192897" cy="685749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11200172" y="146453"/>
            <a:ext cx="830594" cy="62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088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背景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背景图案&#10;&#10;描述已自动生成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-1" y="-10160"/>
            <a:ext cx="12192897" cy="68681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11200172" y="146453"/>
            <a:ext cx="830594" cy="62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96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线连接符 5"/>
          <p:cNvCxnSpPr/>
          <p:nvPr userDrawn="1"/>
        </p:nvCxnSpPr>
        <p:spPr>
          <a:xfrm>
            <a:off x="324438" y="734946"/>
            <a:ext cx="11604654" cy="0"/>
          </a:xfrm>
          <a:prstGeom prst="line">
            <a:avLst/>
          </a:prstGeom>
          <a:ln w="38100">
            <a:solidFill>
              <a:srgbClr val="0A61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 userDrawn="1"/>
        </p:nvSpPr>
        <p:spPr>
          <a:xfrm>
            <a:off x="8273853" y="149585"/>
            <a:ext cx="374397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99000">
                      <a:srgbClr val="8CCDFE">
                        <a:alpha val="38000"/>
                      </a:srgbClr>
                    </a:gs>
                    <a:gs pos="0">
                      <a:srgbClr val="0A61E8">
                        <a:alpha val="59790"/>
                      </a:srgbClr>
                    </a:gs>
                  </a:gsLst>
                  <a:lin ang="15600000" scaled="0"/>
                  <a:tileRect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POSans B" pitchFamily="18" charset="-122"/>
              </a:rPr>
              <a:t>GeoEast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gradFill flip="none" rotWithShape="1">
                <a:gsLst>
                  <a:gs pos="99000">
                    <a:srgbClr val="8CCDFE">
                      <a:alpha val="38000"/>
                    </a:srgbClr>
                  </a:gs>
                  <a:gs pos="0">
                    <a:srgbClr val="0A61E8">
                      <a:alpha val="59790"/>
                    </a:srgbClr>
                  </a:gs>
                </a:gsLst>
                <a:lin ang="15600000" scaled="0"/>
                <a:tileRect/>
              </a:gra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POSans B" pitchFamily="18" charset="-122"/>
            </a:endParaRPr>
          </a:p>
        </p:txBody>
      </p:sp>
      <p:sp>
        <p:nvSpPr>
          <p:cNvPr id="7" name="文本框 6"/>
          <p:cNvSpPr txBox="1"/>
          <p:nvPr userDrawn="1"/>
        </p:nvSpPr>
        <p:spPr>
          <a:xfrm>
            <a:off x="334962" y="6413500"/>
            <a:ext cx="320833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A61E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油气勘探计算机软件国家工程研究中心</a:t>
            </a:r>
          </a:p>
        </p:txBody>
      </p:sp>
      <p:pic>
        <p:nvPicPr>
          <p:cNvPr id="2" name="图片 1" descr="文本&#10;&#10;描述已自动生成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265107" y="265483"/>
            <a:ext cx="2910732" cy="33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700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11200172" y="146453"/>
            <a:ext cx="830594" cy="625809"/>
          </a:xfrm>
          <a:prstGeom prst="rect">
            <a:avLst/>
          </a:prstGeom>
        </p:spPr>
      </p:pic>
      <p:pic>
        <p:nvPicPr>
          <p:cNvPr id="10" name="图片 9" descr="徽标&#10;&#10;描述已自动生成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11269919" y="58904"/>
            <a:ext cx="670821" cy="771659"/>
          </a:xfrm>
          <a:prstGeom prst="rect">
            <a:avLst/>
          </a:prstGeom>
        </p:spPr>
      </p:pic>
      <p:cxnSp>
        <p:nvCxnSpPr>
          <p:cNvPr id="11" name="直线连接符 10"/>
          <p:cNvCxnSpPr/>
          <p:nvPr userDrawn="1"/>
        </p:nvCxnSpPr>
        <p:spPr>
          <a:xfrm>
            <a:off x="324438" y="734946"/>
            <a:ext cx="11604654" cy="0"/>
          </a:xfrm>
          <a:prstGeom prst="line">
            <a:avLst/>
          </a:prstGeom>
          <a:ln w="38100">
            <a:solidFill>
              <a:srgbClr val="0A61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图片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43"/>
          <a:stretch>
            <a:fillRect/>
          </a:stretch>
        </p:blipFill>
        <p:spPr bwMode="auto">
          <a:xfrm>
            <a:off x="126360" y="90999"/>
            <a:ext cx="575769" cy="572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9682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 userDrawn="1"/>
        </p:nvSpPr>
        <p:spPr>
          <a:xfrm>
            <a:off x="8273853" y="149585"/>
            <a:ext cx="374397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99000">
                      <a:srgbClr val="8CCDFE">
                        <a:alpha val="38000"/>
                      </a:srgbClr>
                    </a:gs>
                    <a:gs pos="0">
                      <a:srgbClr val="0A61E8">
                        <a:alpha val="59790"/>
                      </a:srgbClr>
                    </a:gs>
                  </a:gsLst>
                  <a:lin ang="15600000" scaled="0"/>
                  <a:tileRect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POSans B" pitchFamily="18" charset="-122"/>
              </a:rPr>
              <a:t>GeoEast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gradFill flip="none" rotWithShape="1">
                <a:gsLst>
                  <a:gs pos="99000">
                    <a:srgbClr val="8CCDFE">
                      <a:alpha val="38000"/>
                    </a:srgbClr>
                  </a:gs>
                  <a:gs pos="0">
                    <a:srgbClr val="0A61E8">
                      <a:alpha val="59790"/>
                    </a:srgbClr>
                  </a:gs>
                </a:gsLst>
                <a:lin ang="15600000" scaled="0"/>
                <a:tileRect/>
              </a:gra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POSans B" pitchFamily="18" charset="-122"/>
            </a:endParaRPr>
          </a:p>
        </p:txBody>
      </p:sp>
      <p:pic>
        <p:nvPicPr>
          <p:cNvPr id="3" name="图片 2" descr="徽标&#10;&#10;描述已自动生成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324438" y="90469"/>
            <a:ext cx="670821" cy="771659"/>
          </a:xfrm>
          <a:prstGeom prst="rect">
            <a:avLst/>
          </a:prstGeom>
        </p:spPr>
      </p:pic>
      <p:cxnSp>
        <p:nvCxnSpPr>
          <p:cNvPr id="4" name="直线连接符 10"/>
          <p:cNvCxnSpPr/>
          <p:nvPr userDrawn="1"/>
        </p:nvCxnSpPr>
        <p:spPr>
          <a:xfrm>
            <a:off x="324438" y="734946"/>
            <a:ext cx="11604654" cy="0"/>
          </a:xfrm>
          <a:prstGeom prst="line">
            <a:avLst/>
          </a:prstGeom>
          <a:ln w="38100">
            <a:solidFill>
              <a:srgbClr val="0A61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939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pic>
        <p:nvPicPr>
          <p:cNvPr id="3" name="图片 2" descr="背景图案&#10;&#10;描述已自动生成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-1" y="-4"/>
            <a:ext cx="12192897" cy="6858004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 rot="16200000">
            <a:off x="1527629" y="-1527631"/>
            <a:ext cx="6858002" cy="9913260"/>
          </a:xfrm>
          <a:prstGeom prst="rect">
            <a:avLst/>
          </a:prstGeom>
          <a:gradFill flip="none" rotWithShape="1">
            <a:gsLst>
              <a:gs pos="22000">
                <a:schemeClr val="bg1">
                  <a:alpha val="0"/>
                </a:schemeClr>
              </a:gs>
              <a:gs pos="100000">
                <a:srgbClr val="0111B4">
                  <a:alpha val="89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11200172" y="146453"/>
            <a:ext cx="830594" cy="625809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852776" y="2759007"/>
            <a:ext cx="9702675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2024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GeoEast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软件应用技术交流工作会</a:t>
            </a:r>
          </a:p>
        </p:txBody>
      </p:sp>
      <p:sp>
        <p:nvSpPr>
          <p:cNvPr id="11" name="文本框 10"/>
          <p:cNvSpPr txBox="1"/>
          <p:nvPr userDrawn="1"/>
        </p:nvSpPr>
        <p:spPr>
          <a:xfrm>
            <a:off x="871191" y="3648377"/>
            <a:ext cx="4624047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报告一主题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966323" y="4620568"/>
            <a:ext cx="3291156" cy="307777"/>
            <a:chOff x="7456515" y="3216181"/>
            <a:chExt cx="3291156" cy="307777"/>
          </a:xfrm>
        </p:grpSpPr>
        <p:sp>
          <p:nvSpPr>
            <p:cNvPr id="13" name="文本框 12"/>
            <p:cNvSpPr txBox="1"/>
            <p:nvPr/>
          </p:nvSpPr>
          <p:spPr>
            <a:xfrm>
              <a:off x="7618792" y="3216181"/>
              <a:ext cx="3128879" cy="30777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+mn-cs"/>
                </a:rPr>
                <a:t>分享人：某某某</a:t>
              </a:r>
            </a:p>
          </p:txBody>
        </p:sp>
        <p:sp>
          <p:nvSpPr>
            <p:cNvPr id="14" name="矩形 13"/>
            <p:cNvSpPr/>
            <p:nvPr/>
          </p:nvSpPr>
          <p:spPr>
            <a:xfrm flipH="1">
              <a:off x="7456515" y="3280732"/>
              <a:ext cx="162277" cy="1817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21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FBE40A-BC53-405B-B961-7D5C67DF293E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2026/7/13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BAAA4E-3AB3-41BE-A140-4757EDD24C62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8" name="图形 7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306450" y="-306446"/>
            <a:ext cx="1112109" cy="1725003"/>
          </a:xfrm>
          <a:prstGeom prst="rect">
            <a:avLst/>
          </a:prstGeom>
        </p:spPr>
      </p:pic>
      <p:pic>
        <p:nvPicPr>
          <p:cNvPr id="9" name="图形 8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10748962" y="5014120"/>
            <a:ext cx="3810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303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研发交流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9"/>
          <p:cNvCxnSpPr/>
          <p:nvPr userDrawn="1"/>
        </p:nvCxnSpPr>
        <p:spPr>
          <a:xfrm flipV="1">
            <a:off x="1393141" y="699247"/>
            <a:ext cx="10798859" cy="44007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 userDrawn="1"/>
        </p:nvGrpSpPr>
        <p:grpSpPr>
          <a:xfrm>
            <a:off x="153832" y="161740"/>
            <a:ext cx="1189197" cy="643557"/>
            <a:chOff x="115374" y="121305"/>
            <a:chExt cx="891898" cy="482668"/>
          </a:xfrm>
        </p:grpSpPr>
        <p:pic>
          <p:nvPicPr>
            <p:cNvPr id="2" name="图片 7"/>
            <p:cNvPicPr>
              <a:picLocks noChangeAspect="1"/>
            </p:cNvPicPr>
            <p:nvPr userDrawn="1"/>
          </p:nvPicPr>
          <p:blipFill>
            <a:blip r:embed="rId2"/>
            <a:srcRect b="23643"/>
            <a:stretch>
              <a:fillRect/>
            </a:stretch>
          </p:blipFill>
          <p:spPr bwMode="auto">
            <a:xfrm>
              <a:off x="115374" y="121305"/>
              <a:ext cx="480141" cy="482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E:\公司照片合集\企业标识照片\集团公司标识\中国石油wt标识.jpg"/>
            <p:cNvPicPr>
              <a:picLocks noChangeAspect="1" noChangeArrowheads="1"/>
            </p:cNvPicPr>
            <p:nvPr userDrawn="1"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507"/>
            <a:stretch>
              <a:fillRect/>
            </a:stretch>
          </p:blipFill>
          <p:spPr bwMode="auto">
            <a:xfrm>
              <a:off x="574084" y="228605"/>
              <a:ext cx="433188" cy="375368"/>
            </a:xfrm>
            <a:prstGeom prst="rect">
              <a:avLst/>
            </a:prstGeom>
            <a:noFill/>
          </p:spPr>
        </p:pic>
      </p:grpSp>
      <p:sp>
        <p:nvSpPr>
          <p:cNvPr id="12" name="矩形 11"/>
          <p:cNvSpPr/>
          <p:nvPr userDrawn="1"/>
        </p:nvSpPr>
        <p:spPr bwMode="auto">
          <a:xfrm>
            <a:off x="0" y="6810000"/>
            <a:ext cx="12192000" cy="96000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矩形 5"/>
          <p:cNvSpPr/>
          <p:nvPr userDrawn="1"/>
        </p:nvSpPr>
        <p:spPr bwMode="auto">
          <a:xfrm>
            <a:off x="11472375" y="6558232"/>
            <a:ext cx="719627" cy="347768"/>
          </a:xfrm>
          <a:custGeom>
            <a:avLst/>
            <a:gdLst>
              <a:gd name="connsiteX0" fmla="*/ 0 w 467715"/>
              <a:gd name="connsiteY0" fmla="*/ 0 h 260780"/>
              <a:gd name="connsiteX1" fmla="*/ 467715 w 467715"/>
              <a:gd name="connsiteY1" fmla="*/ 0 h 260780"/>
              <a:gd name="connsiteX2" fmla="*/ 467715 w 467715"/>
              <a:gd name="connsiteY2" fmla="*/ 260780 h 260780"/>
              <a:gd name="connsiteX3" fmla="*/ 0 w 467715"/>
              <a:gd name="connsiteY3" fmla="*/ 260780 h 260780"/>
              <a:gd name="connsiteX4" fmla="*/ 0 w 467715"/>
              <a:gd name="connsiteY4" fmla="*/ 0 h 260780"/>
              <a:gd name="connsiteX0-1" fmla="*/ 0 w 467715"/>
              <a:gd name="connsiteY0-2" fmla="*/ 46 h 260826"/>
              <a:gd name="connsiteX1-3" fmla="*/ 177203 w 467715"/>
              <a:gd name="connsiteY1-4" fmla="*/ 0 h 260826"/>
              <a:gd name="connsiteX2-5" fmla="*/ 467715 w 467715"/>
              <a:gd name="connsiteY2-6" fmla="*/ 46 h 260826"/>
              <a:gd name="connsiteX3-7" fmla="*/ 467715 w 467715"/>
              <a:gd name="connsiteY3-8" fmla="*/ 260826 h 260826"/>
              <a:gd name="connsiteX4-9" fmla="*/ 0 w 467715"/>
              <a:gd name="connsiteY4-10" fmla="*/ 260826 h 260826"/>
              <a:gd name="connsiteX5" fmla="*/ 0 w 467715"/>
              <a:gd name="connsiteY5" fmla="*/ 46 h 260826"/>
              <a:gd name="connsiteX0-11" fmla="*/ 0 w 467715"/>
              <a:gd name="connsiteY0-12" fmla="*/ 46 h 260826"/>
              <a:gd name="connsiteX1-13" fmla="*/ 177203 w 467715"/>
              <a:gd name="connsiteY1-14" fmla="*/ 0 h 260826"/>
              <a:gd name="connsiteX2-15" fmla="*/ 177203 w 467715"/>
              <a:gd name="connsiteY2-16" fmla="*/ 0 h 260826"/>
              <a:gd name="connsiteX3-17" fmla="*/ 467715 w 467715"/>
              <a:gd name="connsiteY3-18" fmla="*/ 46 h 260826"/>
              <a:gd name="connsiteX4-19" fmla="*/ 467715 w 467715"/>
              <a:gd name="connsiteY4-20" fmla="*/ 260826 h 260826"/>
              <a:gd name="connsiteX5-21" fmla="*/ 0 w 467715"/>
              <a:gd name="connsiteY5-22" fmla="*/ 260826 h 260826"/>
              <a:gd name="connsiteX6" fmla="*/ 0 w 467715"/>
              <a:gd name="connsiteY6" fmla="*/ 46 h 260826"/>
              <a:gd name="connsiteX0-23" fmla="*/ 0 w 467715"/>
              <a:gd name="connsiteY0-24" fmla="*/ 260826 h 260826"/>
              <a:gd name="connsiteX1-25" fmla="*/ 177203 w 467715"/>
              <a:gd name="connsiteY1-26" fmla="*/ 0 h 260826"/>
              <a:gd name="connsiteX2-27" fmla="*/ 177203 w 467715"/>
              <a:gd name="connsiteY2-28" fmla="*/ 0 h 260826"/>
              <a:gd name="connsiteX3-29" fmla="*/ 467715 w 467715"/>
              <a:gd name="connsiteY3-30" fmla="*/ 46 h 260826"/>
              <a:gd name="connsiteX4-31" fmla="*/ 467715 w 467715"/>
              <a:gd name="connsiteY4-32" fmla="*/ 260826 h 260826"/>
              <a:gd name="connsiteX5-33" fmla="*/ 0 w 467715"/>
              <a:gd name="connsiteY5-34" fmla="*/ 260826 h 2608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67715" h="260826">
                <a:moveTo>
                  <a:pt x="0" y="260826"/>
                </a:moveTo>
                <a:lnTo>
                  <a:pt x="177203" y="0"/>
                </a:lnTo>
                <a:lnTo>
                  <a:pt x="177203" y="0"/>
                </a:lnTo>
                <a:lnTo>
                  <a:pt x="467715" y="46"/>
                </a:lnTo>
                <a:lnTo>
                  <a:pt x="467715" y="260826"/>
                </a:lnTo>
                <a:lnTo>
                  <a:pt x="0" y="260826"/>
                </a:lnTo>
                <a:close/>
              </a:path>
            </a:pathLst>
          </a:cu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Rectangle 7"/>
          <p:cNvSpPr>
            <a:spLocks noChangeArrowheads="1"/>
          </p:cNvSpPr>
          <p:nvPr userDrawn="1"/>
        </p:nvSpPr>
        <p:spPr bwMode="auto">
          <a:xfrm>
            <a:off x="11719122" y="6563978"/>
            <a:ext cx="473415" cy="348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52870F1-E060-4316-A349-E24F0EFC07DD}" type="slidenum">
              <a:rPr kumimoji="0" lang="zh-CN" altLang="en-US" sz="1867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US" altLang="zh-CN" sz="1867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9902794"/>
      </p:ext>
    </p:extLst>
  </p:cSld>
  <p:clrMapOvr>
    <a:masterClrMapping/>
  </p:clrMapOvr>
  <p:transition/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47328" y="6437510"/>
            <a:ext cx="635745" cy="43088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8FBC6-15CD-48DF-8569-632DAC3AB347}" type="slidenum">
              <a:rPr kumimoji="0" lang="zh-CN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srgbClr val="156082">
                    <a:lumMod val="50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156082">
                  <a:lumMod val="50000"/>
                </a:srgb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7" y="118837"/>
            <a:ext cx="1327123" cy="645867"/>
          </a:xfrm>
          <a:prstGeom prst="rect">
            <a:avLst/>
          </a:prstGeom>
        </p:spPr>
      </p:pic>
      <p:cxnSp>
        <p:nvCxnSpPr>
          <p:cNvPr id="6" name="直接连接符 5"/>
          <p:cNvCxnSpPr/>
          <p:nvPr userDrawn="1"/>
        </p:nvCxnSpPr>
        <p:spPr>
          <a:xfrm>
            <a:off x="0" y="6387857"/>
            <a:ext cx="12192000" cy="1"/>
          </a:xfrm>
          <a:prstGeom prst="line">
            <a:avLst/>
          </a:prstGeom>
          <a:ln w="38100">
            <a:solidFill>
              <a:srgbClr val="3580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 userDrawn="1"/>
        </p:nvSpPr>
        <p:spPr>
          <a:xfrm>
            <a:off x="7752185" y="6406733"/>
            <a:ext cx="4465319" cy="430883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等线"/>
                <a:ea typeface="黑体" panose="02010609060101010101" pitchFamily="49" charset="-122"/>
                <a:cs typeface="+mn-cs"/>
              </a:rPr>
              <a:t>GeoEast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等线"/>
                <a:ea typeface="黑体" panose="02010609060101010101" pitchFamily="49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等线"/>
                <a:ea typeface="黑体" panose="02010609060101010101" pitchFamily="49" charset="-122"/>
                <a:cs typeface="+mn-cs"/>
              </a:rPr>
              <a:t>V4.4</a:t>
            </a: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等线"/>
                <a:ea typeface="黑体" panose="02010609060101010101" pitchFamily="49" charset="-122"/>
                <a:cs typeface="+mn-cs"/>
              </a:rPr>
              <a:t>解释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等线"/>
                <a:ea typeface="黑体" panose="02010609060101010101" pitchFamily="49" charset="-122"/>
                <a:cs typeface="+mn-cs"/>
              </a:rPr>
              <a:t>系统培训系列教程</a:t>
            </a: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>
          <a:xfrm>
            <a:off x="1456669" y="58613"/>
            <a:ext cx="8959811" cy="778099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014A8C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0" y="875209"/>
            <a:ext cx="12192000" cy="1"/>
          </a:xfrm>
          <a:prstGeom prst="line">
            <a:avLst/>
          </a:prstGeom>
          <a:ln w="57150">
            <a:solidFill>
              <a:srgbClr val="3580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735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1" y="274639"/>
            <a:ext cx="10972800" cy="114300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600201"/>
            <a:ext cx="10972800" cy="4525963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1" y="6356352"/>
            <a:ext cx="2844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0049768-2642-4B73-BC93-C48A302C54AA}" type="datetime1">
              <a:rPr lang="zh-CN" altLang="en-US" smtClean="0"/>
              <a:t>2026/7/13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东方物探地质成果交流会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27232F2B-9A4D-4191-8DC6-3053F0B7DD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1" r:id="rId2"/>
    <p:sldLayoutId id="2147483662" r:id="rId3"/>
  </p:sldLayoutIdLst>
  <p:transition/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2132965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742565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3352165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1365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0965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65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58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wt.gs.con.cn/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://www.gs.com.cn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Relationship Id="rId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背景图案&#10;&#10;描述已自动生成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-1" y="0"/>
            <a:ext cx="12192897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 rot="16200000">
            <a:off x="1527629" y="-1527631"/>
            <a:ext cx="6858002" cy="9913260"/>
          </a:xfrm>
          <a:prstGeom prst="rect">
            <a:avLst/>
          </a:prstGeom>
          <a:gradFill flip="none" rotWithShape="1">
            <a:gsLst>
              <a:gs pos="22000">
                <a:schemeClr val="bg1">
                  <a:alpha val="0"/>
                </a:schemeClr>
              </a:gs>
              <a:gs pos="100000">
                <a:srgbClr val="0111B4">
                  <a:alpha val="89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pic>
        <p:nvPicPr>
          <p:cNvPr id="10" name="图片 9" descr="黑暗中的灯光&#10;&#10;描述已自动生成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 rot="16200000">
            <a:off x="2930988" y="-481250"/>
            <a:ext cx="1354954" cy="8259254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341630" y="2400300"/>
            <a:ext cx="10910570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1" lang="en-US" sz="4800" b="1" dirty="0" err="1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GeoEast</a:t>
            </a:r>
            <a:r>
              <a:rPr kumimoji="1"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解释</a:t>
            </a:r>
            <a:r>
              <a:rPr kumimoji="1" lang="en-US" altLang="zh-CN" sz="48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kumimoji="1"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深度域合成记录标定</a:t>
            </a:r>
            <a:endParaRPr kumimoji="1" lang="zh-CN" altLang="en-US" sz="4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66323" y="4047801"/>
            <a:ext cx="3128879" cy="33718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汇报人</a:t>
            </a:r>
            <a:r>
              <a:rPr kumimoji="1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</a:t>
            </a:r>
            <a:r>
              <a:rPr kumimoji="1" lang="zh-CN" altLang="en-US" sz="1600" b="1" noProof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王桂英</a:t>
            </a:r>
            <a:endParaRPr kumimoji="1" lang="en-US" sz="1600" b="1" noProof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 rot="20454350">
            <a:off x="5717234" y="3955234"/>
            <a:ext cx="6947117" cy="1569660"/>
          </a:xfrm>
          <a:prstGeom prst="rect">
            <a:avLst/>
          </a:prstGeom>
          <a:noFill/>
        </p:spPr>
        <p:txBody>
          <a:bodyPr wrap="square">
            <a:prstTxWarp prst="textArchDown">
              <a:avLst>
                <a:gd name="adj" fmla="val 530755"/>
              </a:avLst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9600" b="1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22000">
                      <a:prstClr val="white">
                        <a:alpha val="21000"/>
                      </a:prstClr>
                    </a:gs>
                    <a:gs pos="100000">
                      <a:prstClr val="white">
                        <a:alpha val="57000"/>
                      </a:prstClr>
                    </a:gs>
                  </a:gsLst>
                  <a:lin ang="15600000" scaled="0"/>
                  <a:tileRect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POSans B" pitchFamily="18" charset="-122"/>
              </a:rPr>
              <a:t>GeoEast</a:t>
            </a:r>
            <a:endParaRPr kumimoji="0" lang="zh-CN" altLang="en-US" sz="9600" b="0" i="0" u="none" strike="noStrike" kern="1200" cap="none" spc="0" normalizeH="0" baseline="0" noProof="0" dirty="0">
              <a:ln>
                <a:noFill/>
              </a:ln>
              <a:gradFill flip="none" rotWithShape="1">
                <a:gsLst>
                  <a:gs pos="22000">
                    <a:prstClr val="white">
                      <a:alpha val="21000"/>
                    </a:prstClr>
                  </a:gs>
                  <a:gs pos="100000">
                    <a:prstClr val="white">
                      <a:alpha val="57000"/>
                    </a:prstClr>
                  </a:gs>
                </a:gsLst>
                <a:lin ang="15600000" scaled="0"/>
                <a:tileRect/>
              </a:gra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POSans B" pitchFamily="18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287" y="5162227"/>
            <a:ext cx="1919076" cy="2457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/>
              </a:rPr>
              <a:t>2026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/>
              </a:rPr>
              <a:t>年</a:t>
            </a:r>
            <a:r>
              <a:rPr lang="en-US" altLang="zh-CN" sz="1600" b="1" noProof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/>
              </a:rPr>
              <a:t>7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/>
              </a:rPr>
              <a:t>月</a:t>
            </a:r>
            <a:r>
              <a:rPr lang="en-US" altLang="zh-CN" sz="16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/>
              </a:rPr>
              <a:t>14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/>
              </a:rPr>
              <a:t>日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/>
            </a:endParaRPr>
          </a:p>
        </p:txBody>
      </p:sp>
      <p:sp>
        <p:nvSpPr>
          <p:cNvPr id="17" name="TextBox 6"/>
          <p:cNvSpPr txBox="1"/>
          <p:nvPr>
            <p:custDataLst>
              <p:tags r:id="rId1"/>
            </p:custDataLst>
          </p:nvPr>
        </p:nvSpPr>
        <p:spPr>
          <a:xfrm>
            <a:off x="966323" y="4457281"/>
            <a:ext cx="3904381" cy="63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90000"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中国石油东方物探公司物探技术研究中心</a:t>
            </a:r>
          </a:p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90000"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中油油气勘探软件国家工程研究中心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0617835" y="6274435"/>
            <a:ext cx="1574800" cy="5835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kumimoji="1" lang="zh-CN" altLang="en-US" sz="1600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解释技术工会</a:t>
            </a:r>
          </a:p>
          <a:p>
            <a:pPr algn="ctr">
              <a:defRPr/>
            </a:pPr>
            <a:r>
              <a:rPr kumimoji="1" lang="zh-CN" altLang="en-US" sz="1600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研发微讲堂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567692" y="2278577"/>
            <a:ext cx="2773458" cy="2773458"/>
            <a:chOff x="1071174" y="1449647"/>
            <a:chExt cx="373017" cy="373017"/>
          </a:xfrm>
        </p:grpSpPr>
        <p:sp>
          <p:nvSpPr>
            <p:cNvPr id="20" name="椭圆 19"/>
            <p:cNvSpPr/>
            <p:nvPr/>
          </p:nvSpPr>
          <p:spPr>
            <a:xfrm>
              <a:off x="1071174" y="1449647"/>
              <a:ext cx="373017" cy="373017"/>
            </a:xfrm>
            <a:prstGeom prst="ellipse">
              <a:avLst/>
            </a:prstGeom>
            <a:solidFill>
              <a:srgbClr val="0A61E8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121721" y="1496813"/>
              <a:ext cx="271835" cy="271835"/>
            </a:xfrm>
            <a:prstGeom prst="ellipse">
              <a:avLst/>
            </a:prstGeom>
            <a:solidFill>
              <a:srgbClr val="0A61E8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166822" y="1545339"/>
              <a:ext cx="181633" cy="181633"/>
            </a:xfrm>
            <a:prstGeom prst="ellipse">
              <a:avLst/>
            </a:prstGeom>
            <a:solidFill>
              <a:srgbClr val="0111B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473247" y="3600278"/>
            <a:ext cx="997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5605" y="3183175"/>
            <a:ext cx="3752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CONTENTS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161025" y="1060962"/>
            <a:ext cx="4628971" cy="5157755"/>
            <a:chOff x="366464" y="1376609"/>
            <a:chExt cx="3683949" cy="4104780"/>
          </a:xfrm>
        </p:grpSpPr>
        <p:sp>
          <p:nvSpPr>
            <p:cNvPr id="2" name="椭圆 1"/>
            <p:cNvSpPr/>
            <p:nvPr/>
          </p:nvSpPr>
          <p:spPr>
            <a:xfrm>
              <a:off x="366464" y="1376609"/>
              <a:ext cx="3683949" cy="4104780"/>
            </a:xfrm>
            <a:prstGeom prst="ellipse">
              <a:avLst/>
            </a:prstGeom>
            <a:noFill/>
            <a:ln w="25400">
              <a:gradFill flip="none" rotWithShape="1">
                <a:gsLst>
                  <a:gs pos="62000">
                    <a:schemeClr val="bg1">
                      <a:alpha val="0"/>
                    </a:schemeClr>
                  </a:gs>
                  <a:gs pos="100000">
                    <a:srgbClr val="8CCDFE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466635" y="1973800"/>
              <a:ext cx="3108886" cy="2910399"/>
            </a:xfrm>
            <a:prstGeom prst="ellipse">
              <a:avLst/>
            </a:prstGeom>
            <a:noFill/>
            <a:ln w="25400">
              <a:gradFill flip="none" rotWithShape="1">
                <a:gsLst>
                  <a:gs pos="62000">
                    <a:schemeClr val="bg1">
                      <a:alpha val="0"/>
                    </a:schemeClr>
                  </a:gs>
                  <a:gs pos="100000">
                    <a:srgbClr val="8CCDFE">
                      <a:alpha val="64506"/>
                    </a:srgbClr>
                  </a:gs>
                </a:gsLst>
                <a:lin ang="0" scaled="1"/>
                <a:tileRect/>
              </a:gra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2979779" y="1068044"/>
            <a:ext cx="816794" cy="816794"/>
          </a:xfrm>
          <a:prstGeom prst="ellipse">
            <a:avLst/>
          </a:prstGeom>
          <a:solidFill>
            <a:srgbClr val="0A61E8"/>
          </a:solidFill>
          <a:ln>
            <a:noFill/>
          </a:ln>
          <a:effectLst>
            <a:softEdge rad="139584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01</a:t>
            </a:r>
            <a:endParaRPr kumimoji="1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917570" y="2506577"/>
            <a:ext cx="816794" cy="816794"/>
          </a:xfrm>
          <a:prstGeom prst="ellipse">
            <a:avLst/>
          </a:prstGeom>
          <a:solidFill>
            <a:srgbClr val="0A61E8"/>
          </a:solidFill>
          <a:ln>
            <a:noFill/>
          </a:ln>
          <a:effectLst>
            <a:softEdge rad="139584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02</a:t>
            </a:r>
            <a:endParaRPr kumimoji="1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940765" y="3911979"/>
            <a:ext cx="816794" cy="816794"/>
          </a:xfrm>
          <a:prstGeom prst="ellipse">
            <a:avLst/>
          </a:prstGeom>
          <a:solidFill>
            <a:srgbClr val="0A61E8"/>
          </a:solidFill>
          <a:ln>
            <a:noFill/>
          </a:ln>
          <a:effectLst>
            <a:softEdge rad="139584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03</a:t>
            </a:r>
            <a:endParaRPr kumimoji="1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346579" y="1186734"/>
            <a:ext cx="5992836" cy="646330"/>
            <a:chOff x="4838803" y="1301798"/>
            <a:chExt cx="5992836" cy="646330"/>
          </a:xfrm>
        </p:grpSpPr>
        <p:grpSp>
          <p:nvGrpSpPr>
            <p:cNvPr id="3" name="组合 2"/>
            <p:cNvGrpSpPr/>
            <p:nvPr/>
          </p:nvGrpSpPr>
          <p:grpSpPr>
            <a:xfrm>
              <a:off x="4838803" y="1301798"/>
              <a:ext cx="5992836" cy="646330"/>
              <a:chOff x="5013878" y="1941344"/>
              <a:chExt cx="5992836" cy="3605960"/>
            </a:xfrm>
          </p:grpSpPr>
          <p:sp>
            <p:nvSpPr>
              <p:cNvPr id="5" name="圆角矩形 4"/>
              <p:cNvSpPr/>
              <p:nvPr/>
            </p:nvSpPr>
            <p:spPr>
              <a:xfrm>
                <a:off x="5013878" y="1941344"/>
                <a:ext cx="5992836" cy="3601328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03200" dist="38100" dir="13500000" sx="102000" sy="102000" algn="br" rotWithShape="0">
                  <a:srgbClr val="8CCDFE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9" name="圆角矩形 8"/>
              <p:cNvSpPr/>
              <p:nvPr/>
            </p:nvSpPr>
            <p:spPr>
              <a:xfrm>
                <a:off x="5013878" y="1945975"/>
                <a:ext cx="5992836" cy="3601329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41300" dist="38100" dir="2700000" sx="102000" sy="102000" algn="tl" rotWithShape="0">
                  <a:srgbClr val="0A61E8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5747676" y="1376191"/>
              <a:ext cx="42475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8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深度域</a:t>
              </a:r>
              <a:r>
                <a:rPr kumimoji="1" lang="zh-CN" altLang="en-US" sz="2800" b="1" noProof="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合成记录标定概述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66450" y="3986987"/>
            <a:ext cx="5992836" cy="646331"/>
            <a:chOff x="5247743" y="3689755"/>
            <a:chExt cx="5992836" cy="646331"/>
          </a:xfrm>
        </p:grpSpPr>
        <p:grpSp>
          <p:nvGrpSpPr>
            <p:cNvPr id="26" name="组合 25"/>
            <p:cNvGrpSpPr/>
            <p:nvPr/>
          </p:nvGrpSpPr>
          <p:grpSpPr>
            <a:xfrm>
              <a:off x="5247743" y="3689755"/>
              <a:ext cx="5992836" cy="646331"/>
              <a:chOff x="5013878" y="1941341"/>
              <a:chExt cx="5992836" cy="3605963"/>
            </a:xfrm>
          </p:grpSpPr>
          <p:sp>
            <p:nvSpPr>
              <p:cNvPr id="27" name="圆角矩形 26"/>
              <p:cNvSpPr/>
              <p:nvPr/>
            </p:nvSpPr>
            <p:spPr>
              <a:xfrm>
                <a:off x="5013878" y="1941341"/>
                <a:ext cx="5992836" cy="3601329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03200" dist="38100" dir="13500000" sx="102000" sy="102000" algn="br" rotWithShape="0">
                  <a:srgbClr val="8CCDFE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8" name="圆角矩形 27"/>
              <p:cNvSpPr/>
              <p:nvPr/>
            </p:nvSpPr>
            <p:spPr>
              <a:xfrm>
                <a:off x="5013878" y="1945975"/>
                <a:ext cx="5992836" cy="3601329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41300" dist="38100" dir="2700000" sx="102000" sy="102000" algn="tl" rotWithShape="0">
                  <a:srgbClr val="0A61E8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6120393" y="3745732"/>
              <a:ext cx="42475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kumimoji="1" lang="zh-CN" altLang="en-US" sz="2800" b="1" dirty="0" smtClean="0">
                  <a:solidFill>
                    <a:srgbClr val="0A61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计算反射系数</a:t>
              </a:r>
              <a:endParaRPr kumimoji="1" lang="zh-CN" altLang="en-US" sz="2800" b="1" dirty="0">
                <a:solidFill>
                  <a:srgbClr val="0A61E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730953" y="2586860"/>
            <a:ext cx="5992836" cy="646331"/>
            <a:chOff x="5247743" y="3689755"/>
            <a:chExt cx="5992836" cy="646331"/>
          </a:xfrm>
        </p:grpSpPr>
        <p:grpSp>
          <p:nvGrpSpPr>
            <p:cNvPr id="42" name="组合 41"/>
            <p:cNvGrpSpPr/>
            <p:nvPr/>
          </p:nvGrpSpPr>
          <p:grpSpPr>
            <a:xfrm>
              <a:off x="5247743" y="3689755"/>
              <a:ext cx="5992836" cy="646331"/>
              <a:chOff x="5013878" y="1941341"/>
              <a:chExt cx="5992836" cy="3605963"/>
            </a:xfrm>
          </p:grpSpPr>
          <p:sp>
            <p:nvSpPr>
              <p:cNvPr id="44" name="圆角矩形 43"/>
              <p:cNvSpPr/>
              <p:nvPr/>
            </p:nvSpPr>
            <p:spPr>
              <a:xfrm>
                <a:off x="5013878" y="1941341"/>
                <a:ext cx="5992836" cy="3601329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03200" dist="38100" dir="13500000" sx="102000" sy="102000" algn="br" rotWithShape="0">
                  <a:srgbClr val="8CCDFE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5013878" y="1945975"/>
                <a:ext cx="5992836" cy="3601329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41300" dist="38100" dir="2700000" sx="102000" sy="102000" algn="tl" rotWithShape="0">
                  <a:srgbClr val="0A61E8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5320027" y="3745732"/>
              <a:ext cx="586679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kumimoji="1" lang="zh-CN" altLang="en-US" sz="2800" b="1" dirty="0" smtClean="0">
                  <a:solidFill>
                    <a:srgbClr val="0A61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生成背景速度</a:t>
              </a:r>
              <a:endParaRPr kumimoji="1" lang="zh-CN" altLang="en-US" sz="2800" b="1" dirty="0">
                <a:solidFill>
                  <a:srgbClr val="0A61E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圆角矩形 34"/>
          <p:cNvSpPr/>
          <p:nvPr/>
        </p:nvSpPr>
        <p:spPr>
          <a:xfrm>
            <a:off x="4506897" y="5395965"/>
            <a:ext cx="5992836" cy="6455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2700000" sx="102000" sy="102000" algn="tl" rotWithShape="0">
              <a:srgbClr val="0A61E8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555024" y="5387113"/>
            <a:ext cx="5992836" cy="646331"/>
            <a:chOff x="5247743" y="3689755"/>
            <a:chExt cx="5992836" cy="646331"/>
          </a:xfrm>
        </p:grpSpPr>
        <p:grpSp>
          <p:nvGrpSpPr>
            <p:cNvPr id="46" name="组合 45"/>
            <p:cNvGrpSpPr/>
            <p:nvPr/>
          </p:nvGrpSpPr>
          <p:grpSpPr>
            <a:xfrm>
              <a:off x="5247743" y="3689755"/>
              <a:ext cx="5992836" cy="646331"/>
              <a:chOff x="5013878" y="1941341"/>
              <a:chExt cx="5992836" cy="3605963"/>
            </a:xfrm>
          </p:grpSpPr>
          <p:sp>
            <p:nvSpPr>
              <p:cNvPr id="48" name="圆角矩形 47"/>
              <p:cNvSpPr/>
              <p:nvPr/>
            </p:nvSpPr>
            <p:spPr>
              <a:xfrm>
                <a:off x="5013878" y="1941341"/>
                <a:ext cx="5992836" cy="3601329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03200" dist="38100" dir="13500000" sx="102000" sy="102000" algn="br" rotWithShape="0">
                  <a:srgbClr val="8CCDFE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9" name="圆角矩形 48"/>
              <p:cNvSpPr/>
              <p:nvPr/>
            </p:nvSpPr>
            <p:spPr>
              <a:xfrm>
                <a:off x="5013878" y="1945975"/>
                <a:ext cx="5992836" cy="3601329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41300" dist="38100" dir="2700000" sx="102000" sy="102000" algn="tl" rotWithShape="0">
                  <a:srgbClr val="0A61E8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6120393" y="3745732"/>
              <a:ext cx="42475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kumimoji="1" lang="zh-CN" altLang="en-US" sz="2800" b="1" dirty="0" smtClean="0">
                  <a:solidFill>
                    <a:srgbClr val="0A61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合成记录标定及应用</a:t>
              </a:r>
              <a:endParaRPr kumimoji="1" lang="zh-CN" altLang="en-US" sz="2800" b="1" dirty="0">
                <a:solidFill>
                  <a:srgbClr val="0A61E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椭圆 55"/>
          <p:cNvSpPr/>
          <p:nvPr/>
        </p:nvSpPr>
        <p:spPr>
          <a:xfrm>
            <a:off x="3087864" y="5257748"/>
            <a:ext cx="816794" cy="816794"/>
          </a:xfrm>
          <a:prstGeom prst="ellipse">
            <a:avLst/>
          </a:prstGeom>
          <a:solidFill>
            <a:srgbClr val="0A61E8"/>
          </a:solidFill>
          <a:ln>
            <a:noFill/>
          </a:ln>
          <a:effectLst>
            <a:softEdge rad="139584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04</a:t>
            </a:r>
            <a:endParaRPr kumimoji="1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617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一、深度域合成记录标定概述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2691" y="803514"/>
            <a:ext cx="11196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深度域地震资料的优势</a:t>
            </a:r>
            <a:r>
              <a:rPr lang="zh-CN" altLang="en-US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：</a:t>
            </a:r>
            <a:r>
              <a:rPr lang="zh-CN" altLang="zh-CN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与</a:t>
            </a:r>
            <a:r>
              <a:rPr lang="zh-CN" altLang="zh-CN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时间</a:t>
            </a: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偏移技术</a:t>
            </a:r>
            <a:r>
              <a:rPr lang="zh-CN" altLang="zh-CN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相比</a:t>
            </a: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，叠前</a:t>
            </a:r>
            <a:r>
              <a:rPr lang="zh-CN" altLang="zh-CN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深度偏移</a:t>
            </a: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提高了成像精度，特别是对火成岩等速度异常体相关构造、深层低幅度构造和西部挤压盆地中的逆冲、推覆复杂构造</a:t>
            </a:r>
            <a:r>
              <a:rPr lang="zh-CN" altLang="en-US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，更</a:t>
            </a: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能真实反映地下的构造</a:t>
            </a:r>
            <a:r>
              <a:rPr lang="zh-CN" altLang="en-US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形态。</a:t>
            </a:r>
            <a:endParaRPr lang="en-US" altLang="zh-CN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999958" y="2770081"/>
            <a:ext cx="10122568" cy="2637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 algn="just">
              <a:lnSpc>
                <a:spcPct val="150000"/>
              </a:lnSpc>
              <a:buClr>
                <a:srgbClr val="FF3300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在处理过程中，地震地质标定能够修正速度模型，提高成像精度</a:t>
            </a:r>
          </a:p>
          <a:p>
            <a:pPr marL="342900" indent="-342900" algn="just">
              <a:lnSpc>
                <a:spcPct val="150000"/>
              </a:lnSpc>
              <a:buClr>
                <a:srgbClr val="FF3300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可根据井、震标定结果进行区域地震地质统层</a:t>
            </a:r>
          </a:p>
          <a:p>
            <a:pPr marL="342900" indent="-342900" algn="just">
              <a:lnSpc>
                <a:spcPct val="150000"/>
              </a:lnSpc>
              <a:buClr>
                <a:srgbClr val="FF3300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在构造成图过程中，用对井误差和解释层位建立误差场，对构造图进行深度校正，完成精细工业构造成图</a:t>
            </a:r>
          </a:p>
          <a:p>
            <a:pPr marL="342900" indent="-342900" algn="just">
              <a:lnSpc>
                <a:spcPct val="150000"/>
              </a:lnSpc>
              <a:buClr>
                <a:srgbClr val="FF3300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根据合成记录波组特征与钻井揭示的岩性特征进行储层特征预测</a:t>
            </a:r>
          </a:p>
          <a:p>
            <a:pPr marL="182563" indent="-182563" algn="just">
              <a:lnSpc>
                <a:spcPct val="150000"/>
              </a:lnSpc>
              <a:buClr>
                <a:srgbClr val="FF3300"/>
              </a:buClr>
              <a:buFontTx/>
              <a:buChar char="•"/>
            </a:pPr>
            <a:endParaRPr lang="zh-CN" altLang="en-US" sz="2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97731" y="1805584"/>
            <a:ext cx="11196536" cy="442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深度域合成记录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标定：</a:t>
            </a:r>
            <a:r>
              <a:rPr lang="zh-CN" altLang="en-US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建立井、震关系的桥梁，是深度域资料解释的关键环节</a:t>
            </a:r>
            <a:endParaRPr lang="zh-CN" altLang="en-US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7731" y="2346687"/>
            <a:ext cx="11196536" cy="442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深度域地震资料标定的意义：</a:t>
            </a:r>
            <a:endParaRPr lang="zh-CN" altLang="en-US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62467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一、深度域合成记录标定概述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5999" y="1237841"/>
            <a:ext cx="5596152" cy="41400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0761" y="1237841"/>
            <a:ext cx="5747872" cy="41400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</p:pic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502491" y="5559043"/>
            <a:ext cx="3744913" cy="43497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1800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采用振幅差异属性预测储层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1363274" y="5559043"/>
            <a:ext cx="3744912" cy="77787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1800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根据井、震特征分析认为：砂岩发育振幅强，反之振幅弱</a:t>
            </a:r>
          </a:p>
        </p:txBody>
      </p:sp>
    </p:spTree>
    <p:extLst>
      <p:ext uri="{BB962C8B-B14F-4D97-AF65-F5344CB8AC3E}">
        <p14:creationId xmlns:p14="http://schemas.microsoft.com/office/powerpoint/2010/main" val="41332637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r="49537" b="34899"/>
          <a:stretch/>
        </p:blipFill>
        <p:spPr>
          <a:xfrm>
            <a:off x="1187725" y="3817869"/>
            <a:ext cx="6498536" cy="1854061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52592" y="730978"/>
            <a:ext cx="90459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数据准备：</a:t>
            </a:r>
            <a:endParaRPr kumimoji="0" lang="en-US" altLang="zh-CN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建立项目、建立工区（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地震基准面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）、加载深度域地震、时间域地震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加载井口坐标（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KB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）、井轨迹、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（单位公制、无异常值）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创建子波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622" y="2809732"/>
            <a:ext cx="6353175" cy="81915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742873" y="3070918"/>
            <a:ext cx="665748" cy="545430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562416" y="4241990"/>
            <a:ext cx="2142645" cy="425118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117929" y="4255242"/>
            <a:ext cx="1049341" cy="290254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3365" y="4728748"/>
            <a:ext cx="6553200" cy="180022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5788781" y="5214730"/>
            <a:ext cx="1095723" cy="265044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一、深度域合成记录标定概述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32714" y="2367621"/>
            <a:ext cx="9045971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启动</a:t>
            </a:r>
            <a:endParaRPr kumimoji="0" lang="en-US" altLang="zh-CN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90085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、生成背景速度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0" y="6334540"/>
            <a:ext cx="121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在深度域状态下显示声波曲线、分层数据</a:t>
            </a:r>
            <a:endParaRPr lang="en-US" altLang="zh-CN" sz="1400" dirty="0" smtClean="0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970" y="874850"/>
            <a:ext cx="937529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3591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0" y="6334540"/>
            <a:ext cx="121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构建低频速度</a:t>
            </a:r>
            <a:endParaRPr lang="en-US" altLang="zh-CN" sz="1400" dirty="0" smtClean="0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024" y="977969"/>
            <a:ext cx="9378947" cy="5400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、生成背景速度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2549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0" y="6334540"/>
            <a:ext cx="121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构建低频速度</a:t>
            </a:r>
            <a:endParaRPr lang="en-US" altLang="zh-CN" sz="1400" dirty="0" smtClean="0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3014" y="891829"/>
            <a:ext cx="9372015" cy="5400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、生成背景速度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36607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0" y="6334540"/>
            <a:ext cx="121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构建低频速度</a:t>
            </a:r>
            <a:endParaRPr lang="en-US" altLang="zh-CN" sz="1400" dirty="0" smtClean="0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920" y="956227"/>
            <a:ext cx="9391003" cy="5400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、生成背景速度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9157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、生成反射系数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" y="6550223"/>
            <a:ext cx="121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构建低频速度</a:t>
            </a:r>
            <a:endParaRPr lang="en-US" altLang="zh-CN" sz="1400" dirty="0" smtClean="0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-1" r="13231" b="47460"/>
          <a:stretch/>
        </p:blipFill>
        <p:spPr>
          <a:xfrm>
            <a:off x="618916" y="944631"/>
            <a:ext cx="11149013" cy="89079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959443" y="1379520"/>
            <a:ext cx="2142645" cy="204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/>
          <a:srcRect l="36742" t="13641" r="37376" b="5794"/>
          <a:stretch/>
        </p:blipFill>
        <p:spPr>
          <a:xfrm>
            <a:off x="4472609" y="1861930"/>
            <a:ext cx="2504659" cy="44831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273846" y="3831086"/>
            <a:ext cx="216832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上一步生成的低频速度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00350" y="4341292"/>
            <a:ext cx="188340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深度域地震数据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80472" y="4745483"/>
            <a:ext cx="210869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深度域合成记录采样率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73846" y="5302075"/>
            <a:ext cx="18701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深度域速度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73846" y="5593623"/>
            <a:ext cx="158523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深度域反射系数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73846" y="5832162"/>
            <a:ext cx="17972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深度域纵波阻抗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33571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840" y="873192"/>
            <a:ext cx="9796464" cy="5631784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0" y="6550223"/>
            <a:ext cx="12191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计算速度、波阻抗、反射系数</a:t>
            </a:r>
            <a:endParaRPr lang="en-US" altLang="zh-CN" sz="1400" dirty="0" smtClean="0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、生成反射系数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27615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l="67012" t="18488" r="3315" b="7230"/>
          <a:stretch/>
        </p:blipFill>
        <p:spPr>
          <a:xfrm>
            <a:off x="2882349" y="2153479"/>
            <a:ext cx="2584174" cy="3743739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/>
          <a:srcRect l="-1" r="13231" b="47460"/>
          <a:stretch/>
        </p:blipFill>
        <p:spPr>
          <a:xfrm>
            <a:off x="612290" y="812109"/>
            <a:ext cx="11149013" cy="89079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939565" y="1465659"/>
            <a:ext cx="2142645" cy="204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822731" y="2373344"/>
            <a:ext cx="251288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上一步生成</a:t>
            </a: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的反射系数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22731" y="2797415"/>
            <a:ext cx="199605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背景速度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822731" y="3115466"/>
            <a:ext cx="17442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初始速度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822731" y="3619049"/>
            <a:ext cx="172438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深度域地震数据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822731" y="3983484"/>
            <a:ext cx="183702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子波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822731" y="4288284"/>
            <a:ext cx="15786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主频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822730" y="4878006"/>
            <a:ext cx="26851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方法：</a:t>
            </a:r>
            <a:endParaRPr lang="en-US" altLang="zh-CN" sz="1400" dirty="0" smtClean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  <a:p>
            <a:pPr indent="357188"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声波方程</a:t>
            </a:r>
            <a:endParaRPr lang="en-US" altLang="zh-CN" sz="1400" dirty="0" smtClean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  <a:p>
            <a:pPr indent="357188" algn="just">
              <a:lnSpc>
                <a:spcPct val="150000"/>
              </a:lnSpc>
              <a:buClr>
                <a:srgbClr val="FF3300"/>
              </a:buClr>
            </a:pPr>
            <a:r>
              <a:rPr lang="zh-CN" altLang="en-US" sz="1400" dirty="0" smtClean="0">
                <a:solidFill>
                  <a:srgbClr val="003399"/>
                </a:solidFill>
                <a:latin typeface="黑体" pitchFamily="2" charset="-122"/>
                <a:ea typeface="黑体" pitchFamily="2" charset="-122"/>
              </a:rPr>
              <a:t>粘滞声波方程、品质因子</a:t>
            </a:r>
            <a:endParaRPr lang="zh-CN" altLang="en-US" sz="1400" dirty="0">
              <a:solidFill>
                <a:srgbClr val="003399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37331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835" y="1183171"/>
            <a:ext cx="7083206" cy="540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70" y="1150246"/>
            <a:ext cx="1600200" cy="132397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03601" y="1598181"/>
            <a:ext cx="1599304" cy="204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22472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70" y="1150246"/>
            <a:ext cx="1600200" cy="13239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3612" y="1150040"/>
            <a:ext cx="7062595" cy="540000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03601" y="1598181"/>
            <a:ext cx="1599304" cy="204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71994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70" y="1150246"/>
            <a:ext cx="1600200" cy="13239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3612" y="1150040"/>
            <a:ext cx="7062595" cy="54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8378" y="1598181"/>
            <a:ext cx="2037829" cy="4784036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03601" y="1598181"/>
            <a:ext cx="1599304" cy="204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98905" y="1089103"/>
            <a:ext cx="302600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Stretch/Squeeze in </a:t>
            </a:r>
            <a:r>
              <a:rPr lang="en-US" altLang="zh-CN" dirty="0" err="1"/>
              <a:t>Depth</a:t>
            </a:r>
            <a:r>
              <a:rPr lang="en-US" altLang="zh-CN" dirty="0" err="1" smtClean="0"/>
              <a:t>深度上拉伸和压缩</a:t>
            </a:r>
            <a:r>
              <a:rPr lang="zh-CN" altLang="en-US" dirty="0" smtClean="0"/>
              <a:t>；</a:t>
            </a:r>
            <a:r>
              <a:rPr lang="zh-CN" altLang="zh-CN" dirty="0" smtClean="0"/>
              <a:t>选择</a:t>
            </a:r>
            <a:r>
              <a:rPr lang="zh-CN" altLang="zh-CN" dirty="0"/>
              <a:t>该功能后，在地震地质层位标定主窗口右侧弹</a:t>
            </a:r>
            <a:r>
              <a:rPr lang="zh-CN" altLang="zh-CN" dirty="0" smtClean="0"/>
              <a:t>出对话框</a:t>
            </a:r>
            <a:r>
              <a:rPr lang="zh-CN" altLang="zh-CN" dirty="0"/>
              <a:t>。用户在工作区合成记录与井旁地震道拾取对比线，对比线位置显示在右侧对话框中。用户在一次拉伸和压缩只能拾取两条对比线，第一条合成记录和地震的深度位置是相同的，代表在该位置以上的合成记录波形特征固定，第二条对比线仅能拾取一次，如果拾取完后再拾取，之前的对比线被后面拾取的替换。为了使拉伸和压缩功能更精确，提供了手动、自动波峰和自动波谷确定对比线的端点的功能。编辑后修改了井震间的深深关系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79954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/>
          <a:srcRect t="1910"/>
          <a:stretch/>
        </p:blipFill>
        <p:spPr bwMode="auto">
          <a:xfrm>
            <a:off x="988051" y="914400"/>
            <a:ext cx="8964613" cy="5368758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</p:pic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898358" y="6283158"/>
            <a:ext cx="9144000" cy="40011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2000" dirty="0">
                <a:solidFill>
                  <a:srgbClr val="003399"/>
                </a:solidFill>
                <a:ea typeface="黑体" pitchFamily="2" charset="-122"/>
              </a:rPr>
              <a:t>饶阳</a:t>
            </a:r>
            <a:r>
              <a:rPr lang="zh-CN" altLang="en-US" sz="2000" dirty="0" smtClean="0">
                <a:solidFill>
                  <a:srgbClr val="003399"/>
                </a:solidFill>
                <a:ea typeface="黑体" pitchFamily="2" charset="-122"/>
              </a:rPr>
              <a:t>凹陷</a:t>
            </a:r>
            <a:r>
              <a:rPr lang="en-US" altLang="zh-CN" sz="2000" dirty="0" smtClean="0">
                <a:solidFill>
                  <a:srgbClr val="003399"/>
                </a:solidFill>
                <a:ea typeface="黑体" pitchFamily="2" charset="-122"/>
              </a:rPr>
              <a:t>XX</a:t>
            </a:r>
            <a:r>
              <a:rPr lang="zh-CN" altLang="en-US" sz="2000" dirty="0" smtClean="0">
                <a:solidFill>
                  <a:srgbClr val="003399"/>
                </a:solidFill>
                <a:ea typeface="黑体" pitchFamily="2" charset="-122"/>
              </a:rPr>
              <a:t>井</a:t>
            </a:r>
            <a:r>
              <a:rPr lang="zh-CN" altLang="en-US" sz="2000" dirty="0">
                <a:solidFill>
                  <a:srgbClr val="003399"/>
                </a:solidFill>
                <a:ea typeface="黑体" pitchFamily="2" charset="-122"/>
              </a:rPr>
              <a:t>标定结果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81301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403684" y="6403975"/>
            <a:ext cx="9144000" cy="45402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1900" dirty="0">
                <a:solidFill>
                  <a:srgbClr val="003399"/>
                </a:solidFill>
                <a:ea typeface="黑体" pitchFamily="2" charset="-122"/>
              </a:rPr>
              <a:t>合成记录波形与地震数据波形对应关系好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9042" y="805280"/>
            <a:ext cx="7618411" cy="5621576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</p:pic>
      <p:sp>
        <p:nvSpPr>
          <p:cNvPr id="7" name="文本框 6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13123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/>
        </p:nvPicPr>
        <p:blipFill rotWithShape="1">
          <a:blip r:embed="rId3"/>
          <a:srcRect t="1824"/>
          <a:stretch/>
        </p:blipFill>
        <p:spPr bwMode="auto">
          <a:xfrm>
            <a:off x="1235242" y="1008668"/>
            <a:ext cx="9144000" cy="537233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235242" y="6331785"/>
            <a:ext cx="9144000" cy="45402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1900" dirty="0">
                <a:solidFill>
                  <a:srgbClr val="003399"/>
                </a:solidFill>
                <a:ea typeface="黑体" pitchFamily="2" charset="-122"/>
              </a:rPr>
              <a:t>合成记录波形与地震数据波形对应关系好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02215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/>
          <a:srcRect l="30637" r="23383"/>
          <a:stretch>
            <a:fillRect/>
          </a:stretch>
        </p:blipFill>
        <p:spPr bwMode="auto">
          <a:xfrm>
            <a:off x="1339099" y="1134394"/>
            <a:ext cx="4405312" cy="5175250"/>
          </a:xfrm>
          <a:prstGeom prst="rect">
            <a:avLst/>
          </a:prstGeom>
          <a:noFill/>
          <a:ln w="6350" algn="ctr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/>
          <a:srcRect l="32779" r="27051"/>
          <a:stretch>
            <a:fillRect/>
          </a:stretch>
        </p:blipFill>
        <p:spPr bwMode="auto">
          <a:xfrm>
            <a:off x="5915861" y="1124869"/>
            <a:ext cx="3908425" cy="5184775"/>
          </a:xfrm>
          <a:prstGeom prst="rect">
            <a:avLst/>
          </a:prstGeom>
          <a:noFill/>
          <a:ln w="6350" algn="ctr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1074821" y="711952"/>
            <a:ext cx="9144000" cy="54927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rgbClr val="080808"/>
                </a:solidFill>
                <a:latin typeface="宋体" pitchFamily="2" charset="-122"/>
              </a:rPr>
              <a:t>   浅层                       中深层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235242" y="6331785"/>
            <a:ext cx="9144000" cy="45402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1900" dirty="0">
                <a:solidFill>
                  <a:srgbClr val="003399"/>
                </a:solidFill>
                <a:ea typeface="黑体" pitchFamily="2" charset="-122"/>
              </a:rPr>
              <a:t>合成记录波形与地震数据波形对应关系好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67688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/>
          <p:cNvPicPr>
            <a:picLocks noChangeAspect="1" noChangeArrowheads="1"/>
          </p:cNvPicPr>
          <p:nvPr/>
        </p:nvPicPr>
        <p:blipFill rotWithShape="1">
          <a:blip r:embed="rId3"/>
          <a:srcRect t="1816"/>
          <a:stretch/>
        </p:blipFill>
        <p:spPr bwMode="auto">
          <a:xfrm>
            <a:off x="2056983" y="970961"/>
            <a:ext cx="7993062" cy="5488076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</p:pic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475874" y="6403975"/>
            <a:ext cx="9144000" cy="384721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1900" dirty="0" smtClean="0">
                <a:solidFill>
                  <a:srgbClr val="003399"/>
                </a:solidFill>
                <a:ea typeface="黑体" pitchFamily="2" charset="-122"/>
              </a:rPr>
              <a:t>斜井</a:t>
            </a:r>
            <a:r>
              <a:rPr lang="zh-CN" altLang="en-US" sz="1900" dirty="0">
                <a:solidFill>
                  <a:srgbClr val="003399"/>
                </a:solidFill>
                <a:ea typeface="黑体" pitchFamily="2" charset="-122"/>
              </a:rPr>
              <a:t>合成</a:t>
            </a:r>
            <a:r>
              <a:rPr lang="zh-CN" altLang="en-US" sz="1900" dirty="0" smtClean="0">
                <a:solidFill>
                  <a:srgbClr val="003399"/>
                </a:solidFill>
                <a:ea typeface="黑体" pitchFamily="2" charset="-122"/>
              </a:rPr>
              <a:t>记录显示</a:t>
            </a:r>
            <a:endParaRPr lang="zh-CN" altLang="en-US" sz="1900" dirty="0">
              <a:solidFill>
                <a:srgbClr val="003399"/>
              </a:solidFill>
              <a:ea typeface="黑体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8831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70" y="1150246"/>
            <a:ext cx="1600200" cy="132397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23479" y="1816842"/>
            <a:ext cx="1599304" cy="204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449" y="1172195"/>
            <a:ext cx="6810587" cy="5400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6146" y="1918899"/>
            <a:ext cx="4340318" cy="2285793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13444" y="651465"/>
            <a:ext cx="904597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统计井点目的层深度误差</a:t>
            </a:r>
            <a:endParaRPr kumimoji="0" lang="en-US" altLang="zh-CN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794115" y="4524866"/>
            <a:ext cx="2674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Depth Error</a:t>
            </a:r>
            <a:r>
              <a:rPr lang="zh-CN" altLang="en-US" dirty="0" smtClean="0"/>
              <a:t>：</a:t>
            </a:r>
            <a:r>
              <a:rPr lang="zh-CN" altLang="zh-CN" dirty="0" smtClean="0"/>
              <a:t>深度</a:t>
            </a:r>
            <a:r>
              <a:rPr lang="zh-CN" altLang="zh-CN" dirty="0"/>
              <a:t>误差，可以手动输入，也可以通过点击标定前后合成记录在目标层位的位置，自动计算深度误差。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984396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0" y="96532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、深度域合成记录标定及应用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336" y="1384853"/>
            <a:ext cx="6880777" cy="81412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557410" y="1716157"/>
            <a:ext cx="525877" cy="4572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r="27669"/>
          <a:stretch/>
        </p:blipFill>
        <p:spPr>
          <a:xfrm>
            <a:off x="952085" y="2555185"/>
            <a:ext cx="5773392" cy="24765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662350" y="4301625"/>
            <a:ext cx="2016746" cy="257123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2313" y="2550423"/>
            <a:ext cx="3643313" cy="422247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8942803" y="3513121"/>
            <a:ext cx="930066" cy="257123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147671" y="5388305"/>
            <a:ext cx="1745077" cy="177610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52592" y="730978"/>
            <a:ext cx="9045971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目的层深度误差应用：</a:t>
            </a:r>
            <a:endParaRPr kumimoji="0" lang="en-US" altLang="zh-CN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83126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6200000">
            <a:off x="2666999" y="-2667001"/>
            <a:ext cx="6858002" cy="12192000"/>
          </a:xfrm>
          <a:prstGeom prst="rect">
            <a:avLst/>
          </a:prstGeom>
          <a:gradFill flip="none" rotWithShape="1">
            <a:gsLst>
              <a:gs pos="22000">
                <a:schemeClr val="bg1">
                  <a:alpha val="0"/>
                </a:schemeClr>
              </a:gs>
              <a:gs pos="100000">
                <a:srgbClr val="0111B4">
                  <a:alpha val="89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96471" y="1259080"/>
            <a:ext cx="8170960" cy="15696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400" b="1">
                <a:gradFill>
                  <a:gsLst>
                    <a:gs pos="0">
                      <a:schemeClr val="bg1"/>
                    </a:gs>
                    <a:gs pos="72000">
                      <a:srgbClr val="8CCDFE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感谢大家对</a:t>
            </a:r>
            <a:r>
              <a:rPr kumimoji="1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GeoEast</a:t>
            </a:r>
            <a:r>
              <a:rPr kumimoji="1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软件的</a:t>
            </a:r>
            <a:endParaRPr kumimoji="1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信任和支持！</a:t>
            </a:r>
          </a:p>
        </p:txBody>
      </p:sp>
      <p:cxnSp>
        <p:nvCxnSpPr>
          <p:cNvPr id="11" name="直线连接符 10"/>
          <p:cNvCxnSpPr/>
          <p:nvPr/>
        </p:nvCxnSpPr>
        <p:spPr>
          <a:xfrm>
            <a:off x="754743" y="666277"/>
            <a:ext cx="0" cy="4390263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 rot="5400000">
            <a:off x="-130410" y="5821571"/>
            <a:ext cx="17703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2026</a:t>
            </a: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764828" y="3721952"/>
            <a:ext cx="1587458" cy="1612125"/>
            <a:chOff x="3797381" y="2571751"/>
            <a:chExt cx="1253453" cy="1209094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97381" y="2571751"/>
              <a:ext cx="1253453" cy="952818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3848816" y="3550012"/>
              <a:ext cx="1058223" cy="230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7F7F7F">
                      <a:lumMod val="25000"/>
                    </a:srgb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Bilibili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25000"/>
                    </a:srgb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视频教程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777242" y="3688024"/>
            <a:ext cx="1790875" cy="1621744"/>
            <a:chOff x="2018709" y="2571750"/>
            <a:chExt cx="1414070" cy="1216308"/>
          </a:xfrm>
        </p:grpSpPr>
        <p:grpSp>
          <p:nvGrpSpPr>
            <p:cNvPr id="25" name="组合 24"/>
            <p:cNvGrpSpPr/>
            <p:nvPr/>
          </p:nvGrpSpPr>
          <p:grpSpPr>
            <a:xfrm>
              <a:off x="2231498" y="2571750"/>
              <a:ext cx="1139248" cy="1002571"/>
              <a:chOff x="5354732" y="1000669"/>
              <a:chExt cx="1139248" cy="1002571"/>
            </a:xfrm>
          </p:grpSpPr>
          <p:pic>
            <p:nvPicPr>
              <p:cNvPr id="27" name="图片 26"/>
              <p:cNvPicPr>
                <a:picLocks noChangeAspect="1"/>
              </p:cNvPicPr>
              <p:nvPr/>
            </p:nvPicPr>
            <p:blipFill rotWithShape="1">
              <a:blip r:embed="rId4"/>
              <a:srcRect l="16820" t="34298" r="16935" b="29569"/>
              <a:stretch>
                <a:fillRect/>
              </a:stretch>
            </p:blipFill>
            <p:spPr>
              <a:xfrm>
                <a:off x="5354732" y="1000669"/>
                <a:ext cx="1025706" cy="1002571"/>
              </a:xfrm>
              <a:prstGeom prst="rect">
                <a:avLst/>
              </a:prstGeom>
            </p:spPr>
          </p:pic>
          <p:pic>
            <p:nvPicPr>
              <p:cNvPr id="28" name="图片 27"/>
              <p:cNvPicPr>
                <a:picLocks noChangeAspect="1"/>
              </p:cNvPicPr>
              <p:nvPr/>
            </p:nvPicPr>
            <p:blipFill rotWithShape="1">
              <a:blip r:embed="rId5"/>
              <a:srcRect r="55608"/>
              <a:stretch>
                <a:fillRect/>
              </a:stretch>
            </p:blipFill>
            <p:spPr>
              <a:xfrm>
                <a:off x="6339666" y="1404335"/>
                <a:ext cx="154314" cy="195238"/>
              </a:xfrm>
              <a:prstGeom prst="rect">
                <a:avLst/>
              </a:prstGeom>
            </p:spPr>
          </p:pic>
        </p:grpSp>
        <p:sp>
          <p:nvSpPr>
            <p:cNvPr id="26" name="文本框 25"/>
            <p:cNvSpPr txBox="1"/>
            <p:nvPr/>
          </p:nvSpPr>
          <p:spPr>
            <a:xfrm>
              <a:off x="2018709" y="3557225"/>
              <a:ext cx="1414070" cy="230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25000"/>
                    </a:srgb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解释技术支持</a:t>
              </a:r>
              <a:r>
                <a:rPr kumimoji="0" lang="en-US" altLang="zh-CN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7F7F7F">
                      <a:lumMod val="25000"/>
                    </a:srgb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QQ1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7F7F7F">
                      <a:lumMod val="25000"/>
                    </a:srgb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群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939700" y="3721952"/>
            <a:ext cx="1606663" cy="1587816"/>
            <a:chOff x="567791" y="2597196"/>
            <a:chExt cx="1268617" cy="1190862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41016" y="2597196"/>
              <a:ext cx="935298" cy="927372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/>
          </p:nvSpPr>
          <p:spPr>
            <a:xfrm>
              <a:off x="567791" y="3557225"/>
              <a:ext cx="1268617" cy="230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7F7F7F">
                      <a:lumMod val="25000"/>
                    </a:srgb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GeoEast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25000"/>
                    </a:srgb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微信公众号</a:t>
              </a:r>
            </a:p>
          </p:txBody>
        </p:sp>
      </p:grpSp>
      <p:sp>
        <p:nvSpPr>
          <p:cNvPr id="21" name="矩形 20"/>
          <p:cNvSpPr/>
          <p:nvPr/>
        </p:nvSpPr>
        <p:spPr>
          <a:xfrm>
            <a:off x="1845446" y="3365081"/>
            <a:ext cx="8129064" cy="2162628"/>
          </a:xfrm>
          <a:prstGeom prst="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83211" y="3147661"/>
            <a:ext cx="1763492" cy="379656"/>
          </a:xfrm>
          <a:prstGeom prst="rect">
            <a:avLst/>
          </a:prstGeom>
          <a:solidFill>
            <a:srgbClr val="DCEFFB"/>
          </a:solidFill>
        </p:spPr>
        <p:txBody>
          <a:bodyPr wrap="non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更多详情请关注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1639446" y="5689760"/>
            <a:ext cx="93598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技术支持热线电话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18233420979      QQ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交流群：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196011710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340847471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7F7F7F">
                  <a:lumMod val="2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1219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服务邮箱：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geoeast@cnpc.com.cn   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官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网网址：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hlinkClick r:id="rId7"/>
              </a:rPr>
              <a:t>http://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hlinkClick r:id="rId7"/>
              </a:rPr>
              <a:t>www.gs.com.cn</a:t>
            </a:r>
            <a:endParaRPr kumimoji="0" lang="en-US" altLang="zh-CN" sz="1600" b="0" i="0" u="none" strike="noStrike" kern="1200" cap="none" spc="0" normalizeH="0" baseline="0" noProof="0" dirty="0" smtClean="0">
              <a:ln>
                <a:noFill/>
              </a:ln>
              <a:solidFill>
                <a:srgbClr val="7F7F7F">
                  <a:lumMod val="2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12192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问题管理系统：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hlinkClick r:id="rId8"/>
              </a:rPr>
              <a:t>https://wt.gs.com.cn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销售热线：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0312-3736073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7F7F7F">
                  <a:lumMod val="2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394" y="3688024"/>
            <a:ext cx="1268811" cy="1329714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5681951" y="5014375"/>
            <a:ext cx="17908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解释技术支持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QQ2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>
                    <a:lumMod val="2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群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7F7F7F">
                  <a:lumMod val="2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4798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kejixinxichu-lan">
  <a:themeElements>
    <a:clrScheme name="自定义 1040">
      <a:dk1>
        <a:sysClr val="windowText" lastClr="000000"/>
      </a:dk1>
      <a:lt1>
        <a:sysClr val="window" lastClr="FFFFFF"/>
      </a:lt1>
      <a:dk2>
        <a:srgbClr val="69676D"/>
      </a:dk2>
      <a:lt2>
        <a:srgbClr val="7F7F7F"/>
      </a:lt2>
      <a:accent1>
        <a:srgbClr val="0095F0"/>
      </a:accent1>
      <a:accent2>
        <a:srgbClr val="6BB1C9"/>
      </a:accent2>
      <a:accent3>
        <a:srgbClr val="0095F0"/>
      </a:accent3>
      <a:accent4>
        <a:srgbClr val="6BB1C9"/>
      </a:accent4>
      <a:accent5>
        <a:srgbClr val="0095F0"/>
      </a:accent5>
      <a:accent6>
        <a:srgbClr val="6BB1C9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30134</TotalTime>
  <Words>839</Words>
  <Application>Microsoft Office PowerPoint</Application>
  <PresentationFormat>宽屏</PresentationFormat>
  <Paragraphs>117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OPPOSans B</vt:lpstr>
      <vt:lpstr>等线</vt:lpstr>
      <vt:lpstr>等线 Light</vt:lpstr>
      <vt:lpstr>黑体</vt:lpstr>
      <vt:lpstr>宋体</vt:lpstr>
      <vt:lpstr>微软雅黑</vt:lpstr>
      <vt:lpstr>微软雅黑 Light</vt:lpstr>
      <vt:lpstr>Arial</vt:lpstr>
      <vt:lpstr>Calibri</vt:lpstr>
      <vt:lpstr>Times New Roman</vt:lpstr>
      <vt:lpstr>Wingdings</vt:lpstr>
      <vt:lpstr>kejixinxichu-lan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TopGun</dc:creator>
  <cp:lastModifiedBy>wgy</cp:lastModifiedBy>
  <cp:revision>2460</cp:revision>
  <dcterms:created xsi:type="dcterms:W3CDTF">2024-02-22T13:41:00Z</dcterms:created>
  <dcterms:modified xsi:type="dcterms:W3CDTF">2026-07-13T23:13:48Z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2B72D4F56BD141FA82D22B594FDA8C74</vt:lpwstr>
  </property>
  <property fmtid="{D5CDD505-2E9C-101B-9397-08002B2CF9AE}" pid="3" name="KSOProductBuildVer">
    <vt:lpwstr>2052-11.8.2.12309</vt:lpwstr>
  </property>
</Properties>
</file>